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Uralsib* Light" panose="020B0604020202020204" charset="-52"/>
      <p:regular r:id="rId5"/>
    </p:embeddedFont>
    <p:embeddedFont>
      <p:font typeface="Verdana" panose="020B0604030504040204" pitchFamily="34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Uralsib*" panose="020B0604020202020204" charset="-52"/>
      <p:regular r:id="rId14"/>
      <p:bold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1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>
        <p:scale>
          <a:sx n="125" d="100"/>
          <a:sy n="125" d="100"/>
        </p:scale>
        <p:origin x="1818" y="-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67B0-C7D9-1744-BDE1-378A2556B622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3E96-6E9A-E342-9D7B-B38D79CB3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09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67B0-C7D9-1744-BDE1-378A2556B622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3E96-6E9A-E342-9D7B-B38D79CB3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314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67B0-C7D9-1744-BDE1-378A2556B622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3E96-6E9A-E342-9D7B-B38D79CB3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70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67B0-C7D9-1744-BDE1-378A2556B622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3E96-6E9A-E342-9D7B-B38D79CB3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67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67B0-C7D9-1744-BDE1-378A2556B622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3E96-6E9A-E342-9D7B-B38D79CB3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67B0-C7D9-1744-BDE1-378A2556B622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3E96-6E9A-E342-9D7B-B38D79CB3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74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67B0-C7D9-1744-BDE1-378A2556B622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3E96-6E9A-E342-9D7B-B38D79CB3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05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67B0-C7D9-1744-BDE1-378A2556B622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3E96-6E9A-E342-9D7B-B38D79CB3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5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67B0-C7D9-1744-BDE1-378A2556B622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3E96-6E9A-E342-9D7B-B38D79CB3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386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67B0-C7D9-1744-BDE1-378A2556B622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3E96-6E9A-E342-9D7B-B38D79CB3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11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67B0-C7D9-1744-BDE1-378A2556B622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3E96-6E9A-E342-9D7B-B38D79CB3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62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867B0-C7D9-1744-BDE1-378A2556B622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53E96-6E9A-E342-9D7B-B38D79CB3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14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6.jp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hyperlink" Target="https://kad.arbitr.ru/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4C38159-440F-52E3-BEC1-0FD34B970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83" y="8609911"/>
            <a:ext cx="2037217" cy="4008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275D058-7C78-6ABA-71D0-12DF374D5CAB}"/>
              </a:ext>
            </a:extLst>
          </p:cNvPr>
          <p:cNvSpPr txBox="1"/>
          <p:nvPr/>
        </p:nvSpPr>
        <p:spPr>
          <a:xfrm>
            <a:off x="4874400" y="8778260"/>
            <a:ext cx="224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rgbClr val="3B175C"/>
                </a:solidFill>
                <a:latin typeface="Uralsib*" pitchFamily="2" charset="0"/>
              </a:rPr>
              <a:t>8 800 700 77 16</a:t>
            </a:r>
          </a:p>
          <a:p>
            <a:pPr algn="r"/>
            <a:r>
              <a:rPr lang="en-US" sz="1600" dirty="0" err="1">
                <a:solidFill>
                  <a:srgbClr val="3B175C"/>
                </a:solidFill>
                <a:latin typeface="Uralsib*" pitchFamily="2" charset="0"/>
              </a:rPr>
              <a:t>uralsib.ru</a:t>
            </a:r>
            <a:endParaRPr lang="ru-RU" sz="1600" dirty="0">
              <a:solidFill>
                <a:srgbClr val="3B175C"/>
              </a:solidFill>
              <a:latin typeface="Uralsib*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0908916-A47E-C302-8EFD-AAC10ACF3916}"/>
              </a:ext>
            </a:extLst>
          </p:cNvPr>
          <p:cNvSpPr txBox="1"/>
          <p:nvPr/>
        </p:nvSpPr>
        <p:spPr>
          <a:xfrm>
            <a:off x="446400" y="9492949"/>
            <a:ext cx="65664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3B175C"/>
                </a:solidFill>
                <a:effectLst/>
                <a:latin typeface="Uralsib* Light" pitchFamily="2" charset="0"/>
              </a:rPr>
              <a:t>* Основной счет должника, специальный счет должника для обеспечения исполнения обязанности по возврату задатков, специальный счет должника для удовлетворения требований залоговых кредиторов</a:t>
            </a:r>
          </a:p>
          <a:p>
            <a:r>
              <a:rPr lang="ru-RU" sz="900" dirty="0">
                <a:solidFill>
                  <a:srgbClr val="3B175C"/>
                </a:solidFill>
                <a:effectLst/>
                <a:latin typeface="Uralsib* Light" pitchFamily="2" charset="0"/>
              </a:rPr>
              <a:t>** К документам должны быть приложены заполненные заявки и бланки на процедуру</a:t>
            </a:r>
          </a:p>
          <a:p>
            <a:r>
              <a:rPr lang="ru-RU" sz="900" dirty="0">
                <a:solidFill>
                  <a:srgbClr val="3B175C"/>
                </a:solidFill>
                <a:effectLst/>
                <a:latin typeface="Uralsib* Light" pitchFamily="2" charset="0"/>
              </a:rPr>
              <a:t>*** Подробную информацию можно получить у сотрудника банка</a:t>
            </a:r>
          </a:p>
          <a:p>
            <a:r>
              <a:rPr lang="ru-RU" sz="900" dirty="0">
                <a:solidFill>
                  <a:srgbClr val="3B175C"/>
                </a:solidFill>
                <a:effectLst/>
                <a:latin typeface="Uralsib* Light" pitchFamily="2" charset="0"/>
              </a:rPr>
              <a:t>Подробнее на </a:t>
            </a:r>
            <a:r>
              <a:rPr lang="en" sz="900" dirty="0" err="1">
                <a:solidFill>
                  <a:srgbClr val="3B175C"/>
                </a:solidFill>
                <a:effectLst/>
                <a:latin typeface="Uralsib* Light" pitchFamily="2" charset="0"/>
              </a:rPr>
              <a:t>www.uralsib.ru</a:t>
            </a:r>
            <a:r>
              <a:rPr lang="en" sz="900" dirty="0">
                <a:solidFill>
                  <a:srgbClr val="3B175C"/>
                </a:solidFill>
                <a:effectLst/>
                <a:latin typeface="Uralsib* Light" pitchFamily="2" charset="0"/>
              </a:rPr>
              <a:t>. </a:t>
            </a:r>
            <a:r>
              <a:rPr lang="ru-RU" sz="900" dirty="0">
                <a:solidFill>
                  <a:srgbClr val="3B175C"/>
                </a:solidFill>
                <a:effectLst/>
                <a:latin typeface="Uralsib* Light" pitchFamily="2" charset="0"/>
              </a:rPr>
              <a:t>Реклама. ПАО «БАНК УРАЛСИБ». Лицензия Банка России № 30 от 10.09.2015 г. </a:t>
            </a:r>
          </a:p>
          <a:p>
            <a:endParaRPr lang="ru-RU" sz="800" dirty="0">
              <a:solidFill>
                <a:srgbClr val="3B175C"/>
              </a:solidFill>
              <a:effectLst/>
              <a:latin typeface="Uralsib* Light" pitchFamily="2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12A34F8-513D-8C96-EE23-793FD9CE9AE4}"/>
              </a:ext>
            </a:extLst>
          </p:cNvPr>
          <p:cNvCxnSpPr/>
          <p:nvPr/>
        </p:nvCxnSpPr>
        <p:spPr>
          <a:xfrm>
            <a:off x="553583" y="8516965"/>
            <a:ext cx="6459217" cy="0"/>
          </a:xfrm>
          <a:prstGeom prst="line">
            <a:avLst/>
          </a:prstGeom>
          <a:ln>
            <a:solidFill>
              <a:srgbClr val="3B17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6886C7E-9EE6-4118-A110-CEE9347AD760}"/>
              </a:ext>
            </a:extLst>
          </p:cNvPr>
          <p:cNvSpPr/>
          <p:nvPr/>
        </p:nvSpPr>
        <p:spPr>
          <a:xfrm>
            <a:off x="0" y="0"/>
            <a:ext cx="7559675" cy="2498400"/>
          </a:xfrm>
          <a:prstGeom prst="rect">
            <a:avLst/>
          </a:prstGeom>
          <a:solidFill>
            <a:srgbClr val="3B1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7EA499D-70E4-A9A7-FDF8-77E60B879F54}"/>
              </a:ext>
            </a:extLst>
          </p:cNvPr>
          <p:cNvSpPr txBox="1"/>
          <p:nvPr/>
        </p:nvSpPr>
        <p:spPr>
          <a:xfrm>
            <a:off x="439200" y="311266"/>
            <a:ext cx="317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Uralsib*" pitchFamily="2" charset="0"/>
                <a:ea typeface="Verdana" panose="020B0604030504040204" pitchFamily="34" charset="0"/>
                <a:cs typeface="Arial" pitchFamily="34" charset="0"/>
              </a:rPr>
              <a:t>Арбитражным управляющим</a:t>
            </a:r>
            <a:endParaRPr lang="ru-RU" sz="2800" b="1" dirty="0">
              <a:solidFill>
                <a:schemeClr val="bg1"/>
              </a:solidFill>
              <a:latin typeface="Uralsib*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1A8F7EE-7A3B-33FA-3A55-B4591CE634FF}"/>
              </a:ext>
            </a:extLst>
          </p:cNvPr>
          <p:cNvSpPr txBox="1"/>
          <p:nvPr/>
        </p:nvSpPr>
        <p:spPr>
          <a:xfrm>
            <a:off x="439200" y="1309633"/>
            <a:ext cx="369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Uralsib*" pitchFamily="2" charset="0"/>
                <a:ea typeface="Verdana" panose="020B0604030504040204" pitchFamily="34" charset="0"/>
                <a:cs typeface="Arial" pitchFamily="34" charset="0"/>
              </a:rPr>
              <a:t>Сотрудничайте с банком </a:t>
            </a:r>
            <a:br>
              <a:rPr lang="ru-RU" sz="1600" dirty="0">
                <a:solidFill>
                  <a:schemeClr val="bg1"/>
                </a:solidFill>
                <a:latin typeface="Uralsib*" pitchFamily="2" charset="0"/>
                <a:ea typeface="Verdana" panose="020B0604030504040204" pitchFamily="34" charset="0"/>
                <a:cs typeface="Arial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Uralsib*" pitchFamily="2" charset="0"/>
                <a:ea typeface="Verdana" panose="020B0604030504040204" pitchFamily="34" charset="0"/>
                <a:cs typeface="Arial" pitchFamily="34" charset="0"/>
              </a:rPr>
              <a:t>в сопровождении процедуры банкротства </a:t>
            </a:r>
            <a:endParaRPr lang="ru-RU" sz="1600" dirty="0">
              <a:solidFill>
                <a:schemeClr val="bg1"/>
              </a:solidFill>
              <a:latin typeface="Uralsib*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300A2BE-AA2C-9287-D3DF-834450497674}"/>
              </a:ext>
            </a:extLst>
          </p:cNvPr>
          <p:cNvSpPr txBox="1"/>
          <p:nvPr/>
        </p:nvSpPr>
        <p:spPr>
          <a:xfrm>
            <a:off x="645582" y="2638664"/>
            <a:ext cx="3422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Uralsib*" pitchFamily="2" charset="0"/>
                <a:ea typeface="Verdana" panose="020B0604030504040204" pitchFamily="34" charset="0"/>
                <a:cs typeface="Arial" pitchFamily="34" charset="0"/>
              </a:rPr>
              <a:t>Открываем в день обращения</a:t>
            </a:r>
            <a:endParaRPr lang="ru-RU" sz="1600" b="1" dirty="0">
              <a:latin typeface="Uralsib*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DC96BEE-FC4B-0A29-57E0-C889984C4980}"/>
              </a:ext>
            </a:extLst>
          </p:cNvPr>
          <p:cNvSpPr txBox="1"/>
          <p:nvPr/>
        </p:nvSpPr>
        <p:spPr>
          <a:xfrm>
            <a:off x="195800" y="3095698"/>
            <a:ext cx="580495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Uralsib* Light" pitchFamily="2" charset="0"/>
                <a:ea typeface="Verdana" panose="020B0604030504040204" pitchFamily="34" charset="0"/>
                <a:cs typeface="Arial" pitchFamily="34" charset="0"/>
              </a:rPr>
              <a:t>Специальный счет для % вознаграждения </a:t>
            </a:r>
            <a:br>
              <a:rPr lang="ru-RU" sz="1400" dirty="0">
                <a:latin typeface="Uralsib* Light" pitchFamily="2" charset="0"/>
                <a:ea typeface="Verdana" panose="020B0604030504040204" pitchFamily="34" charset="0"/>
                <a:cs typeface="Arial" pitchFamily="34" charset="0"/>
              </a:rPr>
            </a:br>
            <a:r>
              <a:rPr lang="ru-RU" sz="1400" dirty="0">
                <a:latin typeface="Uralsib* Light" pitchFamily="2" charset="0"/>
                <a:ea typeface="Verdana" panose="020B0604030504040204" pitchFamily="34" charset="0"/>
                <a:cs typeface="Arial" pitchFamily="34" charset="0"/>
              </a:rPr>
              <a:t>арбитражных управляющих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Uralsib* Light" pitchFamily="2" charset="0"/>
                <a:ea typeface="Verdana" panose="020B0604030504040204" pitchFamily="34" charset="0"/>
                <a:cs typeface="Arial" pitchFamily="34" charset="0"/>
              </a:rPr>
              <a:t>Все основные счета для проведения </a:t>
            </a:r>
            <a:br>
              <a:rPr lang="ru-RU" sz="1400" dirty="0">
                <a:latin typeface="Uralsib* Light" pitchFamily="2" charset="0"/>
                <a:ea typeface="Verdana" panose="020B0604030504040204" pitchFamily="34" charset="0"/>
                <a:cs typeface="Arial" pitchFamily="34" charset="0"/>
              </a:rPr>
            </a:br>
            <a:r>
              <a:rPr lang="ru-RU" sz="1400" dirty="0">
                <a:latin typeface="Uralsib* Light" pitchFamily="2" charset="0"/>
                <a:ea typeface="Verdana" panose="020B0604030504040204" pitchFamily="34" charset="0"/>
                <a:cs typeface="Arial" pitchFamily="34" charset="0"/>
              </a:rPr>
              <a:t>процедуры банкротства*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052C192-0456-F95A-4D14-3EF01AAA4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00" y="7939584"/>
            <a:ext cx="6497300" cy="5193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9D4097F-3119-C46F-C6A8-BFE472F39734}"/>
              </a:ext>
            </a:extLst>
          </p:cNvPr>
          <p:cNvSpPr txBox="1"/>
          <p:nvPr/>
        </p:nvSpPr>
        <p:spPr>
          <a:xfrm>
            <a:off x="2286000" y="8060349"/>
            <a:ext cx="3058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3B175C"/>
                </a:solidFill>
                <a:latin typeface="Uralsib*" pitchFamily="2" charset="0"/>
                <a:ea typeface="Verdana" panose="020B0604030504040204" pitchFamily="34" charset="0"/>
                <a:cs typeface="Arial" pitchFamily="34" charset="0"/>
              </a:rPr>
              <a:t>Мелихов Павел Алексеевич</a:t>
            </a:r>
            <a:endParaRPr lang="ru-RU" sz="1400" dirty="0">
              <a:solidFill>
                <a:srgbClr val="3B175C"/>
              </a:solidFill>
              <a:latin typeface="Uralsib*" pitchFamily="2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D62DF50-1DFD-A370-36CB-52E47A9F440B}"/>
              </a:ext>
            </a:extLst>
          </p:cNvPr>
          <p:cNvSpPr txBox="1"/>
          <p:nvPr/>
        </p:nvSpPr>
        <p:spPr>
          <a:xfrm>
            <a:off x="5431341" y="8060348"/>
            <a:ext cx="1581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3B175C"/>
                </a:solidFill>
                <a:latin typeface="Uralsib*" pitchFamily="2" charset="0"/>
                <a:ea typeface="Verdana" panose="020B0604030504040204" pitchFamily="34" charset="0"/>
                <a:cs typeface="Arial" pitchFamily="34" charset="0"/>
              </a:rPr>
              <a:t>+7 </a:t>
            </a:r>
            <a:r>
              <a:rPr lang="ru-RU" sz="1400" dirty="0" smtClean="0">
                <a:solidFill>
                  <a:srgbClr val="3B175C"/>
                </a:solidFill>
                <a:latin typeface="Uralsib*" pitchFamily="2" charset="0"/>
                <a:ea typeface="Verdana" panose="020B0604030504040204" pitchFamily="34" charset="0"/>
                <a:cs typeface="Arial" pitchFamily="34" charset="0"/>
              </a:rPr>
              <a:t>925 171 32 70</a:t>
            </a:r>
            <a:endParaRPr lang="ru-RU" sz="1400" dirty="0">
              <a:solidFill>
                <a:srgbClr val="3B175C"/>
              </a:solidFill>
              <a:latin typeface="Uralsib*" pitchFamily="2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EB781C-2734-1D0D-D408-FD7275227002}"/>
              </a:ext>
            </a:extLst>
          </p:cNvPr>
          <p:cNvSpPr txBox="1"/>
          <p:nvPr/>
        </p:nvSpPr>
        <p:spPr>
          <a:xfrm>
            <a:off x="626483" y="4257667"/>
            <a:ext cx="3422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Uralsib*" pitchFamily="2" charset="0"/>
                <a:ea typeface="Verdana" panose="020B0604030504040204" pitchFamily="34" charset="0"/>
                <a:cs typeface="Arial" pitchFamily="34" charset="0"/>
              </a:rPr>
              <a:t>Всего по 2 документам</a:t>
            </a:r>
            <a:endParaRPr lang="ru-RU" sz="1600" b="1" dirty="0">
              <a:latin typeface="Uralsib*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57ADFBE-56CD-CD01-BA3A-B659B0778214}"/>
              </a:ext>
            </a:extLst>
          </p:cNvPr>
          <p:cNvSpPr txBox="1"/>
          <p:nvPr/>
        </p:nvSpPr>
        <p:spPr>
          <a:xfrm>
            <a:off x="195800" y="4716158"/>
            <a:ext cx="59904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Uralsib* Light" pitchFamily="2" charset="0"/>
                <a:ea typeface="Verdana" panose="020B0604030504040204" pitchFamily="34" charset="0"/>
                <a:cs typeface="Arial" pitchFamily="34" charset="0"/>
              </a:rPr>
              <a:t>Паспорт арбитражного управляющего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Uralsib* Light" pitchFamily="2" charset="0"/>
                <a:ea typeface="Verdana" panose="020B0604030504040204" pitchFamily="34" charset="0"/>
                <a:cs typeface="Arial" pitchFamily="34" charset="0"/>
              </a:rPr>
              <a:t>Решение суда о назначении управляющего </a:t>
            </a:r>
            <a:br>
              <a:rPr lang="ru-RU" sz="1400" dirty="0">
                <a:latin typeface="Uralsib* Light" pitchFamily="2" charset="0"/>
                <a:ea typeface="Verdana" panose="020B0604030504040204" pitchFamily="34" charset="0"/>
                <a:cs typeface="Arial" pitchFamily="34" charset="0"/>
              </a:rPr>
            </a:br>
            <a:r>
              <a:rPr lang="ru-RU" sz="1400" dirty="0">
                <a:latin typeface="Uralsib* Light" pitchFamily="2" charset="0"/>
                <a:ea typeface="Verdana" panose="020B0604030504040204" pitchFamily="34" charset="0"/>
                <a:cs typeface="Arial" pitchFamily="34" charset="0"/>
              </a:rPr>
              <a:t>с сайта </a:t>
            </a:r>
            <a:r>
              <a:rPr lang="en" sz="1400" dirty="0">
                <a:solidFill>
                  <a:srgbClr val="3B175C"/>
                </a:solidFill>
                <a:latin typeface="Uralsib* Light" pitchFamily="2" charset="0"/>
                <a:ea typeface="Verdana" panose="020B0604030504040204" pitchFamily="34" charset="0"/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kad.arbitr.ru</a:t>
            </a:r>
            <a:r>
              <a:rPr lang="en" sz="1400" dirty="0">
                <a:latin typeface="Uralsib* Light" pitchFamily="2" charset="0"/>
                <a:ea typeface="Verdana" panose="020B0604030504040204" pitchFamily="34" charset="0"/>
                <a:cs typeface="Arial" pitchFamily="34" charset="0"/>
              </a:rPr>
              <a:t>**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8C73303-C17C-E4F3-302F-7D2349871E12}"/>
              </a:ext>
            </a:extLst>
          </p:cNvPr>
          <p:cNvSpPr txBox="1"/>
          <p:nvPr/>
        </p:nvSpPr>
        <p:spPr>
          <a:xfrm>
            <a:off x="633973" y="5533528"/>
            <a:ext cx="3422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Uralsib*" pitchFamily="2" charset="0"/>
                <a:ea typeface="Verdana" panose="020B0604030504040204" pitchFamily="34" charset="0"/>
                <a:cs typeface="Arial" pitchFamily="34" charset="0"/>
              </a:rPr>
              <a:t>Лучшие условия</a:t>
            </a:r>
            <a:endParaRPr lang="ru-RU" sz="1600" b="1" dirty="0">
              <a:latin typeface="Uralsib*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7F148D8-DFB8-9AB1-A7A0-6038808BD176}"/>
              </a:ext>
            </a:extLst>
          </p:cNvPr>
          <p:cNvSpPr txBox="1"/>
          <p:nvPr/>
        </p:nvSpPr>
        <p:spPr>
          <a:xfrm>
            <a:off x="515500" y="6913771"/>
            <a:ext cx="599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Uralsib* Light" pitchFamily="2" charset="0"/>
                <a:ea typeface="Verdana" panose="020B0604030504040204" pitchFamily="34" charset="0"/>
                <a:cs typeface="Arial" pitchFamily="34" charset="0"/>
              </a:rPr>
              <a:t>Специальный льготный тариф для всех арбитражных управляющих, входящих в </a:t>
            </a:r>
            <a:r>
              <a:rPr lang="ru-RU" sz="1400" b="1" dirty="0" smtClean="0">
                <a:latin typeface="Uralsib* Light" pitchFamily="2" charset="0"/>
                <a:ea typeface="Verdana" panose="020B0604030504040204" pitchFamily="34" charset="0"/>
                <a:cs typeface="Arial" pitchFamily="34" charset="0"/>
              </a:rPr>
              <a:t>"Саморегулируемая </a:t>
            </a:r>
            <a:r>
              <a:rPr lang="ru-RU" sz="1400" b="1" dirty="0">
                <a:latin typeface="Uralsib* Light" pitchFamily="2" charset="0"/>
                <a:ea typeface="Verdana" panose="020B0604030504040204" pitchFamily="34" charset="0"/>
                <a:cs typeface="Arial" pitchFamily="34" charset="0"/>
              </a:rPr>
              <a:t>организация арбитражных управляющих Центрального федерального округа"</a:t>
            </a:r>
            <a:endParaRPr lang="en" sz="1400" b="1" dirty="0">
              <a:latin typeface="Uralsib* Light" pitchFamily="2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78DEAD20-AA15-CE90-A016-43A2157127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61692" y="4222663"/>
            <a:ext cx="337635" cy="37317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7A2ADE3-6DFC-7C72-8832-446519ADA8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61692" y="2619983"/>
            <a:ext cx="402170" cy="37851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F1170F9-145C-EE18-483E-AC6AEAD868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56475" y="5525593"/>
            <a:ext cx="378514" cy="37851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C2E44D9-41C5-F0C8-84CC-9494D95244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74460" y="52889"/>
            <a:ext cx="2966296" cy="22998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57ADFBE-56CD-CD01-BA3A-B659B0778214}"/>
              </a:ext>
            </a:extLst>
          </p:cNvPr>
          <p:cNvSpPr txBox="1"/>
          <p:nvPr/>
        </p:nvSpPr>
        <p:spPr>
          <a:xfrm>
            <a:off x="218941" y="5911916"/>
            <a:ext cx="59904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Uralsib* Light" pitchFamily="2" charset="0"/>
                <a:ea typeface="Verdana" panose="020B0604030504040204" pitchFamily="34" charset="0"/>
                <a:cs typeface="Arial" pitchFamily="34" charset="0"/>
              </a:rPr>
              <a:t>Переводы со счёта ЮЛ на счёт ФЛ без комиссии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Uralsib* Light" pitchFamily="2" charset="0"/>
                <a:ea typeface="Verdana" panose="020B0604030504040204" pitchFamily="34" charset="0"/>
                <a:cs typeface="Arial" pitchFamily="34" charset="0"/>
              </a:rPr>
              <a:t>Переводы между счетами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Uralsib* Light" pitchFamily="2" charset="0"/>
                <a:ea typeface="Verdana" panose="020B0604030504040204" pitchFamily="34" charset="0"/>
                <a:cs typeface="Arial" pitchFamily="34" charset="0"/>
              </a:rPr>
              <a:t>Персональный менеджер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" sz="1400" dirty="0">
              <a:latin typeface="Uralsib* Light" pitchFamily="2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275D058-7C78-6ABA-71D0-12DF374D5CAB}"/>
              </a:ext>
            </a:extLst>
          </p:cNvPr>
          <p:cNvSpPr txBox="1"/>
          <p:nvPr/>
        </p:nvSpPr>
        <p:spPr>
          <a:xfrm>
            <a:off x="515500" y="9127169"/>
            <a:ext cx="6276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3B175C"/>
                </a:solidFill>
                <a:latin typeface="Uralsib*" pitchFamily="2" charset="0"/>
              </a:rPr>
              <a:t>Адрес Головного офиса – Москва ул. Ефремова д. 8</a:t>
            </a:r>
            <a:endParaRPr lang="ru-RU" sz="1400" dirty="0">
              <a:solidFill>
                <a:srgbClr val="3B175C"/>
              </a:solidFill>
              <a:latin typeface="Uralsib*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596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1663</TotalTime>
  <Words>151</Words>
  <Application>Microsoft Office PowerPoint</Application>
  <PresentationFormat>Произвольный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 Light</vt:lpstr>
      <vt:lpstr>Uralsib* Light</vt:lpstr>
      <vt:lpstr>Verdana</vt:lpstr>
      <vt:lpstr>Calibri</vt:lpstr>
      <vt:lpstr>Uralsib*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Жаворонков</dc:creator>
  <cp:lastModifiedBy>Мелихов Павел Алексеевич</cp:lastModifiedBy>
  <cp:revision>16</cp:revision>
  <dcterms:created xsi:type="dcterms:W3CDTF">2023-01-24T17:09:16Z</dcterms:created>
  <dcterms:modified xsi:type="dcterms:W3CDTF">2023-03-22T09:45:31Z</dcterms:modified>
</cp:coreProperties>
</file>